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Лист1!$A$15:$A$31</c:f>
              <c:strCache>
                <c:ptCount val="17"/>
                <c:pt idx="0">
                  <c:v>Денсаулық ғылымдары</c:v>
                </c:pt>
                <c:pt idx="1">
                  <c:v>Әлеуметтік ғылымдар</c:v>
                </c:pt>
                <c:pt idx="2">
                  <c:v>Техникалық және технологиялық ғылымдар</c:v>
                </c:pt>
                <c:pt idx="3">
                  <c:v>Биология және өмір ғылымдары</c:v>
                </c:pt>
                <c:pt idx="4">
                  <c:v>Жер және қоршаған орта ғылымдары</c:v>
                </c:pt>
                <c:pt idx="5">
                  <c:v>Тілдер мен әдебиеттер</c:v>
                </c:pt>
                <c:pt idx="6">
                  <c:v>Бизнес және экономика</c:v>
                </c:pt>
                <c:pt idx="7">
                  <c:v>Ауыл шаруашылығы және тамақтану</c:v>
                </c:pt>
                <c:pt idx="8">
                  <c:v>Заң және саясат ғылымдары</c:v>
                </c:pt>
                <c:pt idx="9">
                  <c:v>Философия және дінтану</c:v>
                </c:pt>
                <c:pt idx="10">
                  <c:v>Математика және статистика</c:v>
                </c:pt>
                <c:pt idx="11">
                  <c:v>Тарих және археология</c:v>
                </c:pt>
                <c:pt idx="12">
                  <c:v>Өнер және архитектура</c:v>
                </c:pt>
                <c:pt idx="13">
                  <c:v>Салааралық</c:v>
                </c:pt>
                <c:pt idx="14">
                  <c:v>Химия</c:v>
                </c:pt>
                <c:pt idx="15">
                  <c:v>Физика және астрономия</c:v>
                </c:pt>
                <c:pt idx="16">
                  <c:v>Жалпы ғылымдар</c:v>
                </c:pt>
              </c:strCache>
            </c:strRef>
          </c:cat>
          <c:val>
            <c:numRef>
              <c:f>Лист1!$B$15:$B$31</c:f>
              <c:numCache>
                <c:formatCode>General</c:formatCode>
                <c:ptCount val="17"/>
                <c:pt idx="0">
                  <c:v>2100</c:v>
                </c:pt>
                <c:pt idx="1">
                  <c:v>1600</c:v>
                </c:pt>
                <c:pt idx="2">
                  <c:v>850</c:v>
                </c:pt>
                <c:pt idx="3">
                  <c:v>760</c:v>
                </c:pt>
                <c:pt idx="4">
                  <c:v>610</c:v>
                </c:pt>
                <c:pt idx="5">
                  <c:v>500</c:v>
                </c:pt>
                <c:pt idx="6">
                  <c:v>450</c:v>
                </c:pt>
                <c:pt idx="7">
                  <c:v>350</c:v>
                </c:pt>
                <c:pt idx="8">
                  <c:v>250</c:v>
                </c:pt>
                <c:pt idx="9">
                  <c:v>245</c:v>
                </c:pt>
                <c:pt idx="10">
                  <c:v>240</c:v>
                </c:pt>
                <c:pt idx="11">
                  <c:v>230</c:v>
                </c:pt>
                <c:pt idx="12">
                  <c:v>220</c:v>
                </c:pt>
                <c:pt idx="13">
                  <c:v>200</c:v>
                </c:pt>
                <c:pt idx="14">
                  <c:v>185</c:v>
                </c:pt>
                <c:pt idx="15">
                  <c:v>170</c:v>
                </c:pt>
                <c:pt idx="16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476096"/>
        <c:axId val="325524800"/>
      </c:barChart>
      <c:catAx>
        <c:axId val="40947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325524800"/>
        <c:crosses val="autoZero"/>
        <c:auto val="1"/>
        <c:lblAlgn val="ctr"/>
        <c:lblOffset val="100"/>
        <c:noMultiLvlLbl val="0"/>
      </c:catAx>
      <c:valAx>
        <c:axId val="32552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476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2010 жылға дейінгі автор құқықтары мен тақырыптар бойынша жүктеулер</a:t>
            </a:r>
          </a:p>
        </c:rich>
      </c:tx>
      <c:layout>
        <c:manualLayout>
          <c:xMode val="edge"/>
          <c:yMode val="edge"/>
          <c:x val="0.21608598514833774"/>
          <c:y val="1.3816912205163959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1.151</c:v>
                </c:pt>
                <c:pt idx="1">
                  <c:v>1.2149999999999996</c:v>
                </c:pt>
                <c:pt idx="2">
                  <c:v>1.355</c:v>
                </c:pt>
                <c:pt idx="3">
                  <c:v>1.4509999999999996</c:v>
                </c:pt>
                <c:pt idx="4">
                  <c:v>1.5660000000000001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538048"/>
        <c:axId val="408561920"/>
      </c:barChart>
      <c:catAx>
        <c:axId val="40953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Автор құқықтарының жылдары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8561920"/>
        <c:crosses val="autoZero"/>
        <c:auto val="1"/>
        <c:lblAlgn val="ctr"/>
        <c:lblOffset val="100"/>
        <c:noMultiLvlLbl val="0"/>
      </c:catAx>
      <c:valAx>
        <c:axId val="408561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Мәтінді бөлімге енгізу бойынша жүктеулер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953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602E6-114C-41E9-952E-E65B95406D9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4A090D-730C-40C9-A948-19DC6FB6274A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Кітапты жіберген кезде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7B87E8D-06E2-447B-9AFE-07E74DABC656}" type="parTrans" cxnId="{5EB41F57-3087-424B-9487-F14883546B98}">
      <dgm:prSet/>
      <dgm:spPr/>
      <dgm:t>
        <a:bodyPr/>
        <a:lstStyle/>
        <a:p>
          <a:endParaRPr lang="ru-RU"/>
        </a:p>
      </dgm:t>
    </dgm:pt>
    <dgm:pt modelId="{42AB7869-418B-4534-88E3-350283AB00A4}" type="sibTrans" cxnId="{5EB41F57-3087-424B-9487-F14883546B98}">
      <dgm:prSet/>
      <dgm:spPr/>
      <dgm:t>
        <a:bodyPr/>
        <a:lstStyle/>
        <a:p>
          <a:endParaRPr lang="ru-RU"/>
        </a:p>
      </dgm:t>
    </dgm:pt>
    <dgm:pt modelId="{2F4FEF83-F194-49E8-A016-E9375305D109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Жауапты редакторға ұсыныс жіберу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1EAB88F-B6D1-44ED-9D91-0D5826274D44}" type="parTrans" cxnId="{F20B1455-B9CF-4B8A-9AB0-1D246D987BFC}">
      <dgm:prSet/>
      <dgm:spPr/>
      <dgm:t>
        <a:bodyPr/>
        <a:lstStyle/>
        <a:p>
          <a:endParaRPr lang="ru-RU"/>
        </a:p>
      </dgm:t>
    </dgm:pt>
    <dgm:pt modelId="{10F1D8E8-810B-4BC0-9E69-67213B428C50}" type="sibTrans" cxnId="{F20B1455-B9CF-4B8A-9AB0-1D246D987BFC}">
      <dgm:prSet/>
      <dgm:spPr/>
      <dgm:t>
        <a:bodyPr/>
        <a:lstStyle/>
        <a:p>
          <a:endParaRPr lang="ru-RU"/>
        </a:p>
      </dgm:t>
    </dgm:pt>
    <dgm:pt modelId="{49E00687-7DC6-48F7-8784-16A56DC7462F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Рецензияны брондауға ұсыныс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3626DC1-1224-4DC1-B9A7-CB0C11441D17}" type="parTrans" cxnId="{6BCF59BB-59B1-40F8-9994-3D7D367B23F5}">
      <dgm:prSet/>
      <dgm:spPr/>
      <dgm:t>
        <a:bodyPr/>
        <a:lstStyle/>
        <a:p>
          <a:endParaRPr lang="ru-RU"/>
        </a:p>
      </dgm:t>
    </dgm:pt>
    <dgm:pt modelId="{05ACEAB1-3B88-4BFC-9760-728B36BD05A9}" type="sibTrans" cxnId="{6BCF59BB-59B1-40F8-9994-3D7D367B23F5}">
      <dgm:prSet/>
      <dgm:spPr/>
      <dgm:t>
        <a:bodyPr/>
        <a:lstStyle/>
        <a:p>
          <a:endParaRPr lang="ru-RU"/>
        </a:p>
      </dgm:t>
    </dgm:pt>
    <dgm:pt modelId="{8C77525A-8601-4356-B0F7-EBE87303AD8D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Авторды шақыру, қолжазбаны дайындау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AC9FC5A-7F21-401A-8136-17F15AE040B4}" type="parTrans" cxnId="{504E355E-D396-4735-A122-C2D0577962AD}">
      <dgm:prSet/>
      <dgm:spPr/>
      <dgm:t>
        <a:bodyPr/>
        <a:lstStyle/>
        <a:p>
          <a:endParaRPr lang="ru-RU"/>
        </a:p>
      </dgm:t>
    </dgm:pt>
    <dgm:pt modelId="{6F9B833B-8019-40B3-8F76-B44B3E943C9C}" type="sibTrans" cxnId="{504E355E-D396-4735-A122-C2D0577962AD}">
      <dgm:prSet/>
      <dgm:spPr/>
      <dgm:t>
        <a:bodyPr/>
        <a:lstStyle/>
        <a:p>
          <a:endParaRPr lang="ru-RU"/>
        </a:p>
      </dgm:t>
    </dgm:pt>
    <dgm:pt modelId="{2B84C8D0-E718-4195-B243-B50E364E39CB}">
      <dgm:prSet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Жұмыстың бастамасы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2356F35-8B40-42A1-9FF4-EF314CB916BB}" type="parTrans" cxnId="{881D896A-D3E1-459E-BEB2-F0A5EA137D6D}">
      <dgm:prSet/>
      <dgm:spPr/>
      <dgm:t>
        <a:bodyPr/>
        <a:lstStyle/>
        <a:p>
          <a:endParaRPr lang="ru-RU"/>
        </a:p>
      </dgm:t>
    </dgm:pt>
    <dgm:pt modelId="{0B0CC18B-A20A-4E46-9B6F-0B2C9B3CD742}" type="sibTrans" cxnId="{881D896A-D3E1-459E-BEB2-F0A5EA137D6D}">
      <dgm:prSet/>
      <dgm:spPr/>
      <dgm:t>
        <a:bodyPr/>
        <a:lstStyle/>
        <a:p>
          <a:endParaRPr lang="ru-RU"/>
        </a:p>
      </dgm:t>
    </dgm:pt>
    <dgm:pt modelId="{21D9F936-B7C3-47D2-AD8A-BF817FC56327}">
      <dgm:prSet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Дәлелдерді басу: өзгертулер мен түзетулер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1CC981D-B189-41D1-A1A4-9AC27CE918B9}" type="parTrans" cxnId="{EDC5C190-5BC1-446E-8C0E-02BC5AE24A2F}">
      <dgm:prSet/>
      <dgm:spPr/>
      <dgm:t>
        <a:bodyPr/>
        <a:lstStyle/>
        <a:p>
          <a:endParaRPr lang="ru-RU"/>
        </a:p>
      </dgm:t>
    </dgm:pt>
    <dgm:pt modelId="{28FBC696-F50B-4F7B-8D73-550293963547}" type="sibTrans" cxnId="{EDC5C190-5BC1-446E-8C0E-02BC5AE24A2F}">
      <dgm:prSet/>
      <dgm:spPr/>
      <dgm:t>
        <a:bodyPr/>
        <a:lstStyle/>
        <a:p>
          <a:endParaRPr lang="ru-RU"/>
        </a:p>
      </dgm:t>
    </dgm:pt>
    <dgm:pt modelId="{BE12301E-AB0C-4D05-BCA8-C13EA5067364}">
      <dgm:prSet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Редакциялау, беттеу, форматтау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343E892-8237-498C-A875-9147542F63D5}" type="parTrans" cxnId="{0A43BAEA-4E29-458D-92FC-5A401DB41BDA}">
      <dgm:prSet/>
      <dgm:spPr/>
      <dgm:t>
        <a:bodyPr/>
        <a:lstStyle/>
        <a:p>
          <a:endParaRPr lang="ru-RU"/>
        </a:p>
      </dgm:t>
    </dgm:pt>
    <dgm:pt modelId="{EECB3280-1C83-43A0-9A6C-F96FE13F8C4F}" type="sibTrans" cxnId="{0A43BAEA-4E29-458D-92FC-5A401DB41BDA}">
      <dgm:prSet/>
      <dgm:spPr/>
      <dgm:t>
        <a:bodyPr/>
        <a:lstStyle/>
        <a:p>
          <a:endParaRPr lang="ru-RU"/>
        </a:p>
      </dgm:t>
    </dgm:pt>
    <dgm:pt modelId="{A5AF5E95-6E60-4FEB-B32F-7C6DBA93CCD7}">
      <dgm:prSet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Кітап жарияланды!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C7891DB-4341-40A6-A469-BAD57F256B09}" type="parTrans" cxnId="{55E9FA17-68B3-448B-AEE6-CA8496696A1B}">
      <dgm:prSet/>
      <dgm:spPr/>
      <dgm:t>
        <a:bodyPr/>
        <a:lstStyle/>
        <a:p>
          <a:endParaRPr lang="ru-RU"/>
        </a:p>
      </dgm:t>
    </dgm:pt>
    <dgm:pt modelId="{4D7C0F14-09FF-4962-9315-EA00F61F6626}" type="sibTrans" cxnId="{55E9FA17-68B3-448B-AEE6-CA8496696A1B}">
      <dgm:prSet/>
      <dgm:spPr/>
      <dgm:t>
        <a:bodyPr/>
        <a:lstStyle/>
        <a:p>
          <a:endParaRPr lang="ru-RU"/>
        </a:p>
      </dgm:t>
    </dgm:pt>
    <dgm:pt modelId="{07C3330F-6EAF-465E-9A9F-5AD9E2867DF9}" type="pres">
      <dgm:prSet presAssocID="{190602E6-114C-41E9-952E-E65B95406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588F3-1B99-4775-93CF-BA3FA272DABD}" type="pres">
      <dgm:prSet presAssocID="{A5AF5E95-6E60-4FEB-B32F-7C6DBA93CCD7}" presName="boxAndChildren" presStyleCnt="0"/>
      <dgm:spPr/>
    </dgm:pt>
    <dgm:pt modelId="{943DC121-3966-4BE0-B0AE-D24F8AE75C14}" type="pres">
      <dgm:prSet presAssocID="{A5AF5E95-6E60-4FEB-B32F-7C6DBA93CCD7}" presName="parentTextBox" presStyleLbl="node1" presStyleIdx="0" presStyleCnt="7"/>
      <dgm:spPr/>
      <dgm:t>
        <a:bodyPr/>
        <a:lstStyle/>
        <a:p>
          <a:endParaRPr lang="ru-RU"/>
        </a:p>
      </dgm:t>
    </dgm:pt>
    <dgm:pt modelId="{2250D17A-9B8E-4F54-9864-A94F304AFA27}" type="pres">
      <dgm:prSet presAssocID="{EECB3280-1C83-43A0-9A6C-F96FE13F8C4F}" presName="sp" presStyleCnt="0"/>
      <dgm:spPr/>
    </dgm:pt>
    <dgm:pt modelId="{0225D9C4-CFEB-4D6B-AF44-DD79EBBA45E4}" type="pres">
      <dgm:prSet presAssocID="{BE12301E-AB0C-4D05-BCA8-C13EA5067364}" presName="arrowAndChildren" presStyleCnt="0"/>
      <dgm:spPr/>
    </dgm:pt>
    <dgm:pt modelId="{3F69A523-C0A0-43F3-B8D0-B066A1F98C42}" type="pres">
      <dgm:prSet presAssocID="{BE12301E-AB0C-4D05-BCA8-C13EA5067364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3147C9DD-4236-419D-A115-14566DB371B0}" type="pres">
      <dgm:prSet presAssocID="{28FBC696-F50B-4F7B-8D73-550293963547}" presName="sp" presStyleCnt="0"/>
      <dgm:spPr/>
    </dgm:pt>
    <dgm:pt modelId="{E25F12F3-05FA-4F95-8A49-CEBBC8A609D4}" type="pres">
      <dgm:prSet presAssocID="{21D9F936-B7C3-47D2-AD8A-BF817FC56327}" presName="arrowAndChildren" presStyleCnt="0"/>
      <dgm:spPr/>
    </dgm:pt>
    <dgm:pt modelId="{9AB12C10-03B1-4539-B77F-EA6718CF822A}" type="pres">
      <dgm:prSet presAssocID="{21D9F936-B7C3-47D2-AD8A-BF817FC56327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A7E619AA-788E-4871-905C-A06064850BAF}" type="pres">
      <dgm:prSet presAssocID="{0B0CC18B-A20A-4E46-9B6F-0B2C9B3CD742}" presName="sp" presStyleCnt="0"/>
      <dgm:spPr/>
    </dgm:pt>
    <dgm:pt modelId="{B7474B6A-17B3-4560-B8CA-ED5070BE41D3}" type="pres">
      <dgm:prSet presAssocID="{2B84C8D0-E718-4195-B243-B50E364E39CB}" presName="arrowAndChildren" presStyleCnt="0"/>
      <dgm:spPr/>
    </dgm:pt>
    <dgm:pt modelId="{F3A1D2B7-0EFF-401D-ABFC-72F31FBE614B}" type="pres">
      <dgm:prSet presAssocID="{2B84C8D0-E718-4195-B243-B50E364E39CB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140D3B46-7E5D-4D07-8F50-3EF3A681242C}" type="pres">
      <dgm:prSet presAssocID="{6F9B833B-8019-40B3-8F76-B44B3E943C9C}" presName="sp" presStyleCnt="0"/>
      <dgm:spPr/>
    </dgm:pt>
    <dgm:pt modelId="{5A4B9C68-99F7-4EAC-8BA3-EA241243AF9C}" type="pres">
      <dgm:prSet presAssocID="{8C77525A-8601-4356-B0F7-EBE87303AD8D}" presName="arrowAndChildren" presStyleCnt="0"/>
      <dgm:spPr/>
    </dgm:pt>
    <dgm:pt modelId="{D9E3864F-B539-4CB1-88BF-4B886A987438}" type="pres">
      <dgm:prSet presAssocID="{8C77525A-8601-4356-B0F7-EBE87303AD8D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B41A8B53-E08B-44B3-978F-E089DFD78076}" type="pres">
      <dgm:prSet presAssocID="{05ACEAB1-3B88-4BFC-9760-728B36BD05A9}" presName="sp" presStyleCnt="0"/>
      <dgm:spPr/>
    </dgm:pt>
    <dgm:pt modelId="{55A9BF97-D73E-4EFC-8703-81749DD31F25}" type="pres">
      <dgm:prSet presAssocID="{49E00687-7DC6-48F7-8784-16A56DC7462F}" presName="arrowAndChildren" presStyleCnt="0"/>
      <dgm:spPr/>
    </dgm:pt>
    <dgm:pt modelId="{F91ED975-2C4E-42E7-9EAC-51E456DB1DF3}" type="pres">
      <dgm:prSet presAssocID="{49E00687-7DC6-48F7-8784-16A56DC7462F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BDA8D6F6-6EC9-4B57-8BB4-D9D9EBFCBF49}" type="pres">
      <dgm:prSet presAssocID="{42AB7869-418B-4534-88E3-350283AB00A4}" presName="sp" presStyleCnt="0"/>
      <dgm:spPr/>
    </dgm:pt>
    <dgm:pt modelId="{4F10F018-9495-4185-9560-16B64E0EA894}" type="pres">
      <dgm:prSet presAssocID="{CC4A090D-730C-40C9-A948-19DC6FB6274A}" presName="arrowAndChildren" presStyleCnt="0"/>
      <dgm:spPr/>
    </dgm:pt>
    <dgm:pt modelId="{3EE18206-F61F-49C4-808B-3B2C75CC017A}" type="pres">
      <dgm:prSet presAssocID="{CC4A090D-730C-40C9-A948-19DC6FB6274A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9C573FD7-E838-4839-848D-ED5FA60EF468}" type="pres">
      <dgm:prSet presAssocID="{CC4A090D-730C-40C9-A948-19DC6FB6274A}" presName="arrow" presStyleLbl="node1" presStyleIdx="6" presStyleCnt="7"/>
      <dgm:spPr/>
      <dgm:t>
        <a:bodyPr/>
        <a:lstStyle/>
        <a:p>
          <a:endParaRPr lang="ru-RU"/>
        </a:p>
      </dgm:t>
    </dgm:pt>
    <dgm:pt modelId="{0286CA87-15FA-4B37-806E-E839D7E7F56B}" type="pres">
      <dgm:prSet presAssocID="{CC4A090D-730C-40C9-A948-19DC6FB6274A}" presName="descendantArrow" presStyleCnt="0"/>
      <dgm:spPr/>
    </dgm:pt>
    <dgm:pt modelId="{059AB3FA-F6AB-4EB9-9EAD-2720E3014D41}" type="pres">
      <dgm:prSet presAssocID="{2F4FEF83-F194-49E8-A016-E9375305D109}" presName="childTextArrow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F59BB-59B1-40F8-9994-3D7D367B23F5}" srcId="{190602E6-114C-41E9-952E-E65B95406D9C}" destId="{49E00687-7DC6-48F7-8784-16A56DC7462F}" srcOrd="1" destOrd="0" parTransId="{43626DC1-1224-4DC1-B9A7-CB0C11441D17}" sibTransId="{05ACEAB1-3B88-4BFC-9760-728B36BD05A9}"/>
    <dgm:cxn modelId="{B7B7347E-5BE4-4FD3-87C3-2E51CF36E8EA}" type="presOf" srcId="{2F4FEF83-F194-49E8-A016-E9375305D109}" destId="{059AB3FA-F6AB-4EB9-9EAD-2720E3014D41}" srcOrd="0" destOrd="0" presId="urn:microsoft.com/office/officeart/2005/8/layout/process4"/>
    <dgm:cxn modelId="{EDC5C190-5BC1-446E-8C0E-02BC5AE24A2F}" srcId="{190602E6-114C-41E9-952E-E65B95406D9C}" destId="{21D9F936-B7C3-47D2-AD8A-BF817FC56327}" srcOrd="4" destOrd="0" parTransId="{01CC981D-B189-41D1-A1A4-9AC27CE918B9}" sibTransId="{28FBC696-F50B-4F7B-8D73-550293963547}"/>
    <dgm:cxn modelId="{DEAE6DB1-99A5-4004-8C8C-9923B7171299}" type="presOf" srcId="{BE12301E-AB0C-4D05-BCA8-C13EA5067364}" destId="{3F69A523-C0A0-43F3-B8D0-B066A1F98C42}" srcOrd="0" destOrd="0" presId="urn:microsoft.com/office/officeart/2005/8/layout/process4"/>
    <dgm:cxn modelId="{D136E896-93DD-40A7-8ACD-89B14B92801C}" type="presOf" srcId="{2B84C8D0-E718-4195-B243-B50E364E39CB}" destId="{F3A1D2B7-0EFF-401D-ABFC-72F31FBE614B}" srcOrd="0" destOrd="0" presId="urn:microsoft.com/office/officeart/2005/8/layout/process4"/>
    <dgm:cxn modelId="{CCE88900-AF41-4778-8440-FD3BCC429B68}" type="presOf" srcId="{CC4A090D-730C-40C9-A948-19DC6FB6274A}" destId="{3EE18206-F61F-49C4-808B-3B2C75CC017A}" srcOrd="0" destOrd="0" presId="urn:microsoft.com/office/officeart/2005/8/layout/process4"/>
    <dgm:cxn modelId="{F20B1455-B9CF-4B8A-9AB0-1D246D987BFC}" srcId="{CC4A090D-730C-40C9-A948-19DC6FB6274A}" destId="{2F4FEF83-F194-49E8-A016-E9375305D109}" srcOrd="0" destOrd="0" parTransId="{41EAB88F-B6D1-44ED-9D91-0D5826274D44}" sibTransId="{10F1D8E8-810B-4BC0-9E69-67213B428C50}"/>
    <dgm:cxn modelId="{881D896A-D3E1-459E-BEB2-F0A5EA137D6D}" srcId="{190602E6-114C-41E9-952E-E65B95406D9C}" destId="{2B84C8D0-E718-4195-B243-B50E364E39CB}" srcOrd="3" destOrd="0" parTransId="{F2356F35-8B40-42A1-9FF4-EF314CB916BB}" sibTransId="{0B0CC18B-A20A-4E46-9B6F-0B2C9B3CD742}"/>
    <dgm:cxn modelId="{FCE69C5A-4C2B-4B05-914B-244134D0A0E3}" type="presOf" srcId="{A5AF5E95-6E60-4FEB-B32F-7C6DBA93CCD7}" destId="{943DC121-3966-4BE0-B0AE-D24F8AE75C14}" srcOrd="0" destOrd="0" presId="urn:microsoft.com/office/officeart/2005/8/layout/process4"/>
    <dgm:cxn modelId="{5EB41F57-3087-424B-9487-F14883546B98}" srcId="{190602E6-114C-41E9-952E-E65B95406D9C}" destId="{CC4A090D-730C-40C9-A948-19DC6FB6274A}" srcOrd="0" destOrd="0" parTransId="{47B87E8D-06E2-447B-9AFE-07E74DABC656}" sibTransId="{42AB7869-418B-4534-88E3-350283AB00A4}"/>
    <dgm:cxn modelId="{FF7AA05B-AD73-48E4-818D-86B5DC8CA62E}" type="presOf" srcId="{8C77525A-8601-4356-B0F7-EBE87303AD8D}" destId="{D9E3864F-B539-4CB1-88BF-4B886A987438}" srcOrd="0" destOrd="0" presId="urn:microsoft.com/office/officeart/2005/8/layout/process4"/>
    <dgm:cxn modelId="{504E355E-D396-4735-A122-C2D0577962AD}" srcId="{190602E6-114C-41E9-952E-E65B95406D9C}" destId="{8C77525A-8601-4356-B0F7-EBE87303AD8D}" srcOrd="2" destOrd="0" parTransId="{DAC9FC5A-7F21-401A-8136-17F15AE040B4}" sibTransId="{6F9B833B-8019-40B3-8F76-B44B3E943C9C}"/>
    <dgm:cxn modelId="{F2863ED5-D35D-4701-AEE5-018322C10ACA}" type="presOf" srcId="{190602E6-114C-41E9-952E-E65B95406D9C}" destId="{07C3330F-6EAF-465E-9A9F-5AD9E2867DF9}" srcOrd="0" destOrd="0" presId="urn:microsoft.com/office/officeart/2005/8/layout/process4"/>
    <dgm:cxn modelId="{0A43BAEA-4E29-458D-92FC-5A401DB41BDA}" srcId="{190602E6-114C-41E9-952E-E65B95406D9C}" destId="{BE12301E-AB0C-4D05-BCA8-C13EA5067364}" srcOrd="5" destOrd="0" parTransId="{8343E892-8237-498C-A875-9147542F63D5}" sibTransId="{EECB3280-1C83-43A0-9A6C-F96FE13F8C4F}"/>
    <dgm:cxn modelId="{FB2054BA-D8D8-4559-B99A-316AC2C45FF7}" type="presOf" srcId="{21D9F936-B7C3-47D2-AD8A-BF817FC56327}" destId="{9AB12C10-03B1-4539-B77F-EA6718CF822A}" srcOrd="0" destOrd="0" presId="urn:microsoft.com/office/officeart/2005/8/layout/process4"/>
    <dgm:cxn modelId="{9025F1CA-C134-467E-B4D6-75D7CB549B19}" type="presOf" srcId="{49E00687-7DC6-48F7-8784-16A56DC7462F}" destId="{F91ED975-2C4E-42E7-9EAC-51E456DB1DF3}" srcOrd="0" destOrd="0" presId="urn:microsoft.com/office/officeart/2005/8/layout/process4"/>
    <dgm:cxn modelId="{FF6761E4-8D53-4A3F-8933-B20F523B7EDD}" type="presOf" srcId="{CC4A090D-730C-40C9-A948-19DC6FB6274A}" destId="{9C573FD7-E838-4839-848D-ED5FA60EF468}" srcOrd="1" destOrd="0" presId="urn:microsoft.com/office/officeart/2005/8/layout/process4"/>
    <dgm:cxn modelId="{55E9FA17-68B3-448B-AEE6-CA8496696A1B}" srcId="{190602E6-114C-41E9-952E-E65B95406D9C}" destId="{A5AF5E95-6E60-4FEB-B32F-7C6DBA93CCD7}" srcOrd="6" destOrd="0" parTransId="{0C7891DB-4341-40A6-A469-BAD57F256B09}" sibTransId="{4D7C0F14-09FF-4962-9315-EA00F61F6626}"/>
    <dgm:cxn modelId="{812E984A-D91F-416C-A09F-F829996108A6}" type="presParOf" srcId="{07C3330F-6EAF-465E-9A9F-5AD9E2867DF9}" destId="{46F588F3-1B99-4775-93CF-BA3FA272DABD}" srcOrd="0" destOrd="0" presId="urn:microsoft.com/office/officeart/2005/8/layout/process4"/>
    <dgm:cxn modelId="{3353EF22-1653-4BB0-A344-DC67F9F44E53}" type="presParOf" srcId="{46F588F3-1B99-4775-93CF-BA3FA272DABD}" destId="{943DC121-3966-4BE0-B0AE-D24F8AE75C14}" srcOrd="0" destOrd="0" presId="urn:microsoft.com/office/officeart/2005/8/layout/process4"/>
    <dgm:cxn modelId="{C975F231-74A6-420C-859B-FB67550C4C4A}" type="presParOf" srcId="{07C3330F-6EAF-465E-9A9F-5AD9E2867DF9}" destId="{2250D17A-9B8E-4F54-9864-A94F304AFA27}" srcOrd="1" destOrd="0" presId="urn:microsoft.com/office/officeart/2005/8/layout/process4"/>
    <dgm:cxn modelId="{512B082E-6BF5-4DCA-B0CD-A3487AA759D8}" type="presParOf" srcId="{07C3330F-6EAF-465E-9A9F-5AD9E2867DF9}" destId="{0225D9C4-CFEB-4D6B-AF44-DD79EBBA45E4}" srcOrd="2" destOrd="0" presId="urn:microsoft.com/office/officeart/2005/8/layout/process4"/>
    <dgm:cxn modelId="{1F7F8AFB-C879-4BFF-BCCD-9797C4CBEF32}" type="presParOf" srcId="{0225D9C4-CFEB-4D6B-AF44-DD79EBBA45E4}" destId="{3F69A523-C0A0-43F3-B8D0-B066A1F98C42}" srcOrd="0" destOrd="0" presId="urn:microsoft.com/office/officeart/2005/8/layout/process4"/>
    <dgm:cxn modelId="{E5622627-8019-48C3-A8B9-6B7BE84E7940}" type="presParOf" srcId="{07C3330F-6EAF-465E-9A9F-5AD9E2867DF9}" destId="{3147C9DD-4236-419D-A115-14566DB371B0}" srcOrd="3" destOrd="0" presId="urn:microsoft.com/office/officeart/2005/8/layout/process4"/>
    <dgm:cxn modelId="{E3466C59-60E6-4C0C-8D2C-33C82B5720F5}" type="presParOf" srcId="{07C3330F-6EAF-465E-9A9F-5AD9E2867DF9}" destId="{E25F12F3-05FA-4F95-8A49-CEBBC8A609D4}" srcOrd="4" destOrd="0" presId="urn:microsoft.com/office/officeart/2005/8/layout/process4"/>
    <dgm:cxn modelId="{4C8F3C57-37F2-4643-AF31-80CE45735FFC}" type="presParOf" srcId="{E25F12F3-05FA-4F95-8A49-CEBBC8A609D4}" destId="{9AB12C10-03B1-4539-B77F-EA6718CF822A}" srcOrd="0" destOrd="0" presId="urn:microsoft.com/office/officeart/2005/8/layout/process4"/>
    <dgm:cxn modelId="{1051871E-61D8-4C75-95BA-699B3EC60EEE}" type="presParOf" srcId="{07C3330F-6EAF-465E-9A9F-5AD9E2867DF9}" destId="{A7E619AA-788E-4871-905C-A06064850BAF}" srcOrd="5" destOrd="0" presId="urn:microsoft.com/office/officeart/2005/8/layout/process4"/>
    <dgm:cxn modelId="{C543ECE6-7EEE-4AD5-B801-84F44643775D}" type="presParOf" srcId="{07C3330F-6EAF-465E-9A9F-5AD9E2867DF9}" destId="{B7474B6A-17B3-4560-B8CA-ED5070BE41D3}" srcOrd="6" destOrd="0" presId="urn:microsoft.com/office/officeart/2005/8/layout/process4"/>
    <dgm:cxn modelId="{F2D10016-9BD8-48CC-B6D3-DF36AC03A09D}" type="presParOf" srcId="{B7474B6A-17B3-4560-B8CA-ED5070BE41D3}" destId="{F3A1D2B7-0EFF-401D-ABFC-72F31FBE614B}" srcOrd="0" destOrd="0" presId="urn:microsoft.com/office/officeart/2005/8/layout/process4"/>
    <dgm:cxn modelId="{27CCFFBD-C391-4FDF-8B3F-2B6785B9F705}" type="presParOf" srcId="{07C3330F-6EAF-465E-9A9F-5AD9E2867DF9}" destId="{140D3B46-7E5D-4D07-8F50-3EF3A681242C}" srcOrd="7" destOrd="0" presId="urn:microsoft.com/office/officeart/2005/8/layout/process4"/>
    <dgm:cxn modelId="{CEE014A4-C7BE-43B2-98DA-649DB522DFCE}" type="presParOf" srcId="{07C3330F-6EAF-465E-9A9F-5AD9E2867DF9}" destId="{5A4B9C68-99F7-4EAC-8BA3-EA241243AF9C}" srcOrd="8" destOrd="0" presId="urn:microsoft.com/office/officeart/2005/8/layout/process4"/>
    <dgm:cxn modelId="{E6391C70-7522-4B8F-AFB1-237F4A574823}" type="presParOf" srcId="{5A4B9C68-99F7-4EAC-8BA3-EA241243AF9C}" destId="{D9E3864F-B539-4CB1-88BF-4B886A987438}" srcOrd="0" destOrd="0" presId="urn:microsoft.com/office/officeart/2005/8/layout/process4"/>
    <dgm:cxn modelId="{438C018C-CF87-4341-9104-EB79A0E9C810}" type="presParOf" srcId="{07C3330F-6EAF-465E-9A9F-5AD9E2867DF9}" destId="{B41A8B53-E08B-44B3-978F-E089DFD78076}" srcOrd="9" destOrd="0" presId="urn:microsoft.com/office/officeart/2005/8/layout/process4"/>
    <dgm:cxn modelId="{F3D672CA-787E-4341-A3E4-8B2DFB120554}" type="presParOf" srcId="{07C3330F-6EAF-465E-9A9F-5AD9E2867DF9}" destId="{55A9BF97-D73E-4EFC-8703-81749DD31F25}" srcOrd="10" destOrd="0" presId="urn:microsoft.com/office/officeart/2005/8/layout/process4"/>
    <dgm:cxn modelId="{A6D7EE65-BB1E-4FF3-8973-D48183806AD1}" type="presParOf" srcId="{55A9BF97-D73E-4EFC-8703-81749DD31F25}" destId="{F91ED975-2C4E-42E7-9EAC-51E456DB1DF3}" srcOrd="0" destOrd="0" presId="urn:microsoft.com/office/officeart/2005/8/layout/process4"/>
    <dgm:cxn modelId="{8CAA2A01-9C0F-4824-872F-9D949AA3B396}" type="presParOf" srcId="{07C3330F-6EAF-465E-9A9F-5AD9E2867DF9}" destId="{BDA8D6F6-6EC9-4B57-8BB4-D9D9EBFCBF49}" srcOrd="11" destOrd="0" presId="urn:microsoft.com/office/officeart/2005/8/layout/process4"/>
    <dgm:cxn modelId="{C1B03AB0-F9E2-422B-AD1A-6C58D44255D8}" type="presParOf" srcId="{07C3330F-6EAF-465E-9A9F-5AD9E2867DF9}" destId="{4F10F018-9495-4185-9560-16B64E0EA894}" srcOrd="12" destOrd="0" presId="urn:microsoft.com/office/officeart/2005/8/layout/process4"/>
    <dgm:cxn modelId="{545339BB-722A-4DC2-8687-51CFAA51D3C0}" type="presParOf" srcId="{4F10F018-9495-4185-9560-16B64E0EA894}" destId="{3EE18206-F61F-49C4-808B-3B2C75CC017A}" srcOrd="0" destOrd="0" presId="urn:microsoft.com/office/officeart/2005/8/layout/process4"/>
    <dgm:cxn modelId="{CD5E1118-F923-4C63-A0DD-64B8373C50A1}" type="presParOf" srcId="{4F10F018-9495-4185-9560-16B64E0EA894}" destId="{9C573FD7-E838-4839-848D-ED5FA60EF468}" srcOrd="1" destOrd="0" presId="urn:microsoft.com/office/officeart/2005/8/layout/process4"/>
    <dgm:cxn modelId="{8B78E86B-E119-446A-9EC9-F3B8FBB95BAF}" type="presParOf" srcId="{4F10F018-9495-4185-9560-16B64E0EA894}" destId="{0286CA87-15FA-4B37-806E-E839D7E7F56B}" srcOrd="2" destOrd="0" presId="urn:microsoft.com/office/officeart/2005/8/layout/process4"/>
    <dgm:cxn modelId="{BB6C41B2-20EE-4FFF-9BC3-092FF3D4B000}" type="presParOf" srcId="{0286CA87-15FA-4B37-806E-E839D7E7F56B}" destId="{059AB3FA-F6AB-4EB9-9EAD-2720E3014D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6C65-6413-4BEA-B740-2092FB54875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A246E-1461-4CF5-A097-F56B560F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k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pringer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Тақырып</a:t>
            </a:r>
            <a:r>
              <a:rPr lang="en-US" b="1" dirty="0" smtClean="0"/>
              <a:t> </a:t>
            </a:r>
            <a:r>
              <a:rPr lang="kk-KZ" b="1" dirty="0" smtClean="0"/>
              <a:t>бойынша ашық қолжетімділік</a:t>
            </a:r>
          </a:p>
          <a:p>
            <a:pPr>
              <a:buFont typeface="Wingdings" pitchFamily="2" charset="2"/>
              <a:buChar char="§"/>
            </a:pPr>
            <a:r>
              <a:rPr lang="kk-KZ" b="1" dirty="0" smtClean="0"/>
              <a:t> (Био) медицина </a:t>
            </a:r>
            <a:r>
              <a:rPr lang="ru-RU" b="1" dirty="0" smtClean="0"/>
              <a:t>–</a:t>
            </a:r>
            <a:r>
              <a:rPr lang="kk-KZ" b="1" dirty="0" smtClean="0"/>
              <a:t> амал</a:t>
            </a:r>
            <a:r>
              <a:rPr lang="ru-RU" b="1" dirty="0" smtClean="0"/>
              <a:t>-</a:t>
            </a:r>
            <a:r>
              <a:rPr lang="kk-KZ" b="1" dirty="0" smtClean="0"/>
              <a:t>тәсілдердің жетіспеуінен ашық қолжетімділік бекітілген алғашқы сала; мысалы, АҚШ</a:t>
            </a:r>
            <a:r>
              <a:rPr lang="ru-RU" b="1" dirty="0" smtClean="0"/>
              <a:t>-</a:t>
            </a:r>
            <a:r>
              <a:rPr lang="kk-KZ" b="1" dirty="0" smtClean="0"/>
              <a:t>тағы </a:t>
            </a:r>
            <a:r>
              <a:rPr lang="ru-RU" dirty="0" smtClean="0"/>
              <a:t>NIH (</a:t>
            </a:r>
            <a:r>
              <a:rPr lang="ru-RU" dirty="0" err="1" smtClean="0"/>
              <a:t>National</a:t>
            </a:r>
            <a:endParaRPr lang="ru-RU" dirty="0" smtClean="0"/>
          </a:p>
          <a:p>
            <a:r>
              <a:rPr lang="ru-RU" dirty="0" err="1" smtClean="0"/>
              <a:t>Institutes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Health</a:t>
            </a:r>
            <a:r>
              <a:rPr lang="ru-RU" dirty="0" smtClean="0"/>
              <a:t> – </a:t>
            </a:r>
            <a:r>
              <a:rPr lang="ru-RU" dirty="0" err="1" smtClean="0"/>
              <a:t>денсаулық сақтау</a:t>
            </a:r>
            <a:r>
              <a:rPr lang="kk-KZ" dirty="0" smtClean="0"/>
              <a:t> бойынша</a:t>
            </a:r>
            <a:r>
              <a:rPr lang="ru-RU" dirty="0" smtClean="0"/>
              <a:t> </a:t>
            </a:r>
            <a:r>
              <a:rPr lang="ru-RU" dirty="0" err="1" smtClean="0"/>
              <a:t>ұлттық институттары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kk-KZ" dirty="0"/>
              <a:t> </a:t>
            </a:r>
            <a:r>
              <a:rPr lang="kk-KZ" dirty="0" smtClean="0"/>
              <a:t>Ашық қолжетімді журналдардың көбі медициналық ғылым салаларына қатысты, бірақ басқа салаларда кемшіліктер толықтырылады.</a:t>
            </a:r>
            <a:endParaRPr lang="ru-RU" dirty="0" smtClean="0"/>
          </a:p>
          <a:p>
            <a:endParaRPr lang="kk-KZ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2285992"/>
            <a:ext cx="621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/>
              <a:t>Тақырыптар бойынша журналдардың толық қолжетімділік</a:t>
            </a:r>
            <a:endParaRPr lang="ru-RU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2714620"/>
          <a:ext cx="8643998" cy="394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42918"/>
            <a:ext cx="87154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chemeClr val="accent1"/>
                </a:solidFill>
              </a:rPr>
              <a:t>Springer</a:t>
            </a:r>
            <a:r>
              <a:rPr lang="ru-RU" sz="2200" b="1" dirty="0">
                <a:solidFill>
                  <a:schemeClr val="accent1"/>
                </a:solidFill>
              </a:rPr>
              <a:t> </a:t>
            </a:r>
            <a:r>
              <a:rPr lang="ru-RU" sz="2200" b="1" dirty="0" smtClean="0">
                <a:solidFill>
                  <a:schemeClr val="accent1"/>
                </a:solidFill>
              </a:rPr>
              <a:t> –  </a:t>
            </a:r>
            <a:r>
              <a:rPr lang="ru-RU" sz="2200" b="1" dirty="0" err="1" smtClean="0">
                <a:solidFill>
                  <a:schemeClr val="accent1"/>
                </a:solidFill>
              </a:rPr>
              <a:t>ғылыми электронды</a:t>
            </a:r>
            <a:r>
              <a:rPr lang="ru-RU" sz="2200" b="1" dirty="0" smtClean="0">
                <a:solidFill>
                  <a:schemeClr val="accent1"/>
                </a:solidFill>
              </a:rPr>
              <a:t> </a:t>
            </a:r>
            <a:r>
              <a:rPr lang="ru-RU" sz="2200" b="1" dirty="0" err="1" smtClean="0">
                <a:solidFill>
                  <a:schemeClr val="accent1"/>
                </a:solidFill>
              </a:rPr>
              <a:t>кітаптардың үлкен баспасы</a:t>
            </a:r>
            <a:r>
              <a:rPr lang="ru-RU" sz="2200" b="1" dirty="0" smtClean="0">
                <a:solidFill>
                  <a:schemeClr val="accent1"/>
                </a:solidFill>
              </a:rPr>
              <a:t> </a:t>
            </a:r>
            <a:r>
              <a:rPr lang="ru-RU" sz="2200" b="1" dirty="0" err="1" smtClean="0">
                <a:solidFill>
                  <a:schemeClr val="accent1"/>
                </a:solidFill>
              </a:rPr>
              <a:t>ма</a:t>
            </a:r>
            <a:r>
              <a:rPr lang="ru-RU" sz="2200" b="1" dirty="0" smtClean="0">
                <a:solidFill>
                  <a:schemeClr val="accent1"/>
                </a:solidFill>
              </a:rPr>
              <a:t>? </a:t>
            </a:r>
          </a:p>
          <a:p>
            <a:pPr algn="just">
              <a:buFont typeface="Arial" pitchFamily="34" charset="0"/>
              <a:buChar char="•"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Кім айтты?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SpringerLink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 қазіргі кезде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52 000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мыңға жуық электронды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кітаптар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• 2012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архиві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70 000 – 100 000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атауларды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енгізді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• 2015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шығару жылына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000 – 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жаңа атаулардан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тұратын болады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Біздің электронды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кітаптарамыз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жөнінде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Сандық құқықтармен басқарудан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DRM,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толықтай босатылған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Болашақта электронды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кітаптардың көбі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кітаптық архивін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келген мобильді қондырғыда оқуға ыңғайлы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ePub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форматында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қолжетімді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Жақында қолданысқа енгізілген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SpringerLink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қосымшасы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iTunes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 қолжетімді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тәулік бойы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алшақтық қолжетімділікті одан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әрі жеңілдетеді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Барлық кітаптар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түрде жарияланады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талаптарға сай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баспаға жіберіледі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кітаптық архивін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1846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басылған кітап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баспаға жіберіле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74295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Springer</a:t>
            </a:r>
            <a:r>
              <a:rPr lang="en-US" sz="2400" b="1" dirty="0" smtClean="0">
                <a:solidFill>
                  <a:schemeClr val="tx2"/>
                </a:solidFill>
              </a:rPr>
              <a:t>-</a:t>
            </a:r>
            <a:r>
              <a:rPr lang="kk-KZ" sz="2400" b="1" dirty="0" smtClean="0">
                <a:solidFill>
                  <a:schemeClr val="tx2"/>
                </a:solidFill>
              </a:rPr>
              <a:t>де сіздің кітабыңыздың басылымы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Қазақстандағы жұмыстар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 жариялануы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«Наука»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ХБАК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МАИК)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арқылы жүзеге асырылады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www.maik.ru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«Наука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ХБАК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келісімін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алғаннан 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кітабыңызды Springer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 баспаға бере аласыз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Кітаптар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дәстүрлі басылымды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(талаптарға сай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баспаға жіберіледі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түрде қолжетімді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Қарапайым, жеңіл үрдістер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Ұсыныстар сыртқы рецензиялаудан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өтеді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барлық қызметтерді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беттеу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форматтау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т.б.)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атқарады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редакторлары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процесс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барысындасізге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бағыт береді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 жариялау сізге ешқандай қиындық түсірмейді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Қосымша даналар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қатысушы авторлар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редакторларға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дің басқа кітаптарына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жеңілдік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8572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Springer</a:t>
            </a:r>
            <a:r>
              <a:rPr lang="en-US" sz="2400" b="1" dirty="0" smtClean="0">
                <a:solidFill>
                  <a:schemeClr val="tx2"/>
                </a:solidFill>
              </a:rPr>
              <a:t>-</a:t>
            </a:r>
            <a:r>
              <a:rPr lang="kk-KZ" sz="2400" b="1" dirty="0" smtClean="0">
                <a:solidFill>
                  <a:schemeClr val="tx2"/>
                </a:solidFill>
              </a:rPr>
              <a:t>де сіздің кітабыңыздың басылымы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1000108"/>
          <a:ext cx="828680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редакторды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қалай табуға болады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сілтеме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қараңыз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www.springer.com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8072494" cy="50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редакторды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қалай табуға болады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Тақырып таңдаңыз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85454" cy="4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Кітап жариялымы жөнінде сұрақтарыңыз бар ма?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44481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chemeClr val="accent1"/>
                </a:solidFill>
              </a:rPr>
              <a:t>Назарларыңызға рахмет!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66838" cy="518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Springer / </a:t>
            </a:r>
            <a:r>
              <a:rPr lang="en-US" sz="2400" b="1" dirty="0" err="1" smtClean="0"/>
              <a:t>BioMed</a:t>
            </a:r>
            <a:r>
              <a:rPr lang="en-US" sz="2400" b="1" dirty="0" smtClean="0"/>
              <a:t> Central</a:t>
            </a:r>
            <a:r>
              <a:rPr lang="ru-RU" sz="2400" b="1" dirty="0" smtClean="0"/>
              <a:t>-</a:t>
            </a:r>
            <a:r>
              <a:rPr lang="kk-KZ" sz="2400" b="1" dirty="0" smtClean="0"/>
              <a:t>ға ашық қолжетімділік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Ашы</a:t>
            </a:r>
            <a:r>
              <a:rPr lang="kk-KZ" sz="3600" b="1" dirty="0" smtClean="0"/>
              <a:t>қ қолжетімділікке сұрақтарыңыз бар ма?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9642"/>
            <a:ext cx="4857784" cy="41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Кітаптарды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жариялау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ылыми баспалардағы электронды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кітаптардың маңыздылығы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Ғылым,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медицинаның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(ҒТМ)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нарығы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Кітаптың әртүрлі үлгілері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 ерекше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үлгілері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үлкен ғылыми электронды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кітаптар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Сіздің кітабыңыздың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Springer-де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басылымы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72008"/>
            <a:ext cx="2295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Ғылыми басылым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аймағында электронды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кітаптардың маңыздылығы</a:t>
            </a:r>
            <a:endParaRPr lang="ru-RU" sz="2000" b="1" dirty="0"/>
          </a:p>
          <a:p>
            <a:pPr algn="ctr"/>
            <a:r>
              <a:rPr lang="ru-RU" sz="2000" b="1" dirty="0" err="1" smtClean="0"/>
              <a:t>Баспа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нұсқасын алудың онлайн</a:t>
            </a:r>
            <a:r>
              <a:rPr lang="ru-RU" sz="2000" b="1" dirty="0" smtClean="0"/>
              <a:t>-</a:t>
            </a:r>
            <a:r>
              <a:rPr lang="kk-KZ" sz="2000" b="1" dirty="0" smtClean="0"/>
              <a:t>нұсқаға қарсылығы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256"/>
            <a:ext cx="8572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Басымдылықтары:</a:t>
            </a:r>
            <a:endParaRPr lang="ru-RU" b="1" dirty="0"/>
          </a:p>
          <a:p>
            <a:r>
              <a:rPr lang="en-US" dirty="0" smtClean="0"/>
              <a:t>• </a:t>
            </a:r>
            <a:r>
              <a:rPr lang="kk-KZ" b="1" dirty="0" smtClean="0"/>
              <a:t>Кітапханалар          </a:t>
            </a:r>
            <a:r>
              <a:rPr lang="en-US" dirty="0" smtClean="0"/>
              <a:t>• </a:t>
            </a:r>
            <a:r>
              <a:rPr lang="kk-KZ" b="1" dirty="0" smtClean="0"/>
              <a:t>Зерттеушілер            </a:t>
            </a:r>
            <a:r>
              <a:rPr lang="en-US" dirty="0" smtClean="0"/>
              <a:t>• </a:t>
            </a:r>
            <a:r>
              <a:rPr lang="en-US" b="1" dirty="0" smtClean="0"/>
              <a:t>A</a:t>
            </a:r>
            <a:r>
              <a:rPr lang="kk-KZ" b="1" dirty="0" smtClean="0"/>
              <a:t>вторлар                    </a:t>
            </a:r>
            <a:r>
              <a:rPr lang="en-US" dirty="0" smtClean="0"/>
              <a:t>• </a:t>
            </a:r>
            <a:r>
              <a:rPr lang="kk-KZ" b="1" dirty="0" smtClean="0"/>
              <a:t>Баспагерлер</a:t>
            </a:r>
            <a:endParaRPr lang="en-US" b="1" dirty="0" smtClean="0"/>
          </a:p>
          <a:p>
            <a:r>
              <a:rPr lang="kk-KZ" sz="1600" dirty="0" smtClean="0"/>
              <a:t>Көбірек мазмұны            Іздеу оңайлығы                Онлайн бірінші                 Таралымға шығынның</a:t>
            </a:r>
          </a:p>
          <a:p>
            <a:r>
              <a:rPr lang="kk-KZ" sz="1600" dirty="0" smtClean="0"/>
              <a:t>мен қызметі</a:t>
            </a:r>
            <a:r>
              <a:rPr lang="kk-KZ" sz="1600" dirty="0"/>
              <a:t> </a:t>
            </a:r>
            <a:r>
              <a:rPr lang="kk-KZ" sz="1600" dirty="0" smtClean="0"/>
              <a:t>                                                                                                                аздығы</a:t>
            </a:r>
          </a:p>
          <a:p>
            <a:r>
              <a:rPr lang="kk-KZ" sz="1600" dirty="0" smtClean="0"/>
              <a:t>Жоғарғы қоданылу        Жеткізу оңайлығы            Кең ауқымда таралу        Маркетинг тиімділігі </a:t>
            </a:r>
            <a:endParaRPr lang="en-US" sz="1600" dirty="0"/>
          </a:p>
          <a:p>
            <a:r>
              <a:rPr lang="kk-KZ" sz="1600" dirty="0" smtClean="0"/>
              <a:t>  Сақталу                           </a:t>
            </a:r>
            <a:r>
              <a:rPr lang="en-US" sz="1600" dirty="0" smtClean="0"/>
              <a:t>24/7</a:t>
            </a:r>
            <a:r>
              <a:rPr lang="kk-KZ" sz="1600" dirty="0" smtClean="0"/>
              <a:t> қолжетімділік           Ғаламдық оқырмандар  Жаңа нарық</a:t>
            </a:r>
            <a:endParaRPr lang="en-US" sz="1600" dirty="0"/>
          </a:p>
          <a:p>
            <a:r>
              <a:rPr lang="kk-KZ" sz="1600" dirty="0" smtClean="0"/>
              <a:t>                                           Алыстағы қолжетімділік  Дәйексөздің көптігі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350043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  Жазылымның қағаздық үлгісі                    Мәліметтердің интернеттік үлгісі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79629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кітаптардың ғылыми басылымдардағы маңызы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39290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Университеттер жанындағы ынтымақтастығымен жүргізілген зерттеу нәтижелері бойынша, электронды кітаптарға қатысты  келесі төрт болжамдарды айта аламыз:</a:t>
            </a:r>
          </a:p>
          <a:p>
            <a:pPr>
              <a:buFont typeface="Wingdings" pitchFamily="2" charset="2"/>
              <a:buChar char="§"/>
            </a:pPr>
            <a:r>
              <a:rPr lang="kk-KZ" dirty="0" smtClean="0"/>
              <a:t>  Электронды кітаптардың қолданылуы күтілгеннен айтарлықтай жоғары;</a:t>
            </a:r>
          </a:p>
          <a:p>
            <a:pPr>
              <a:buFont typeface="Wingdings" pitchFamily="2" charset="2"/>
              <a:buChar char="§"/>
            </a:pPr>
            <a:r>
              <a:rPr lang="kk-KZ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Басылымдарға толықтыру ретінде</a:t>
            </a:r>
            <a:r>
              <a:rPr lang="ru-RU" dirty="0" smtClean="0"/>
              <a:t> </a:t>
            </a:r>
            <a:r>
              <a:rPr lang="ru-RU" dirty="0" err="1" smtClean="0"/>
              <a:t>кітаптар</a:t>
            </a:r>
            <a:r>
              <a:rPr lang="ru-RU" dirty="0" smtClean="0"/>
              <a:t> </a:t>
            </a:r>
            <a:r>
              <a:rPr lang="ru-RU" dirty="0" err="1" smtClean="0"/>
              <a:t>әртүрлі деңгейде қолданылады;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Қолжетімділік </a:t>
            </a:r>
            <a:r>
              <a:rPr lang="ru-RU" dirty="0" smtClean="0"/>
              <a:t>пен </a:t>
            </a:r>
            <a:r>
              <a:rPr lang="ru-RU" dirty="0" err="1" smtClean="0"/>
              <a:t>аңғарымдылық электронды</a:t>
            </a:r>
            <a:r>
              <a:rPr lang="ru-RU" dirty="0" smtClean="0"/>
              <a:t> </a:t>
            </a:r>
            <a:r>
              <a:rPr lang="ru-RU" dirty="0" err="1" smtClean="0"/>
              <a:t>кітаптарды</a:t>
            </a:r>
            <a:r>
              <a:rPr lang="ru-RU" dirty="0" smtClean="0"/>
              <a:t> </a:t>
            </a:r>
            <a:r>
              <a:rPr lang="ru-RU" dirty="0" err="1" smtClean="0"/>
              <a:t>қолданудағы кілттік</a:t>
            </a:r>
            <a:r>
              <a:rPr lang="ru-RU" dirty="0" smtClean="0"/>
              <a:t> </a:t>
            </a:r>
            <a:r>
              <a:rPr lang="ru-RU" dirty="0" err="1" smtClean="0"/>
              <a:t>факторлары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err="1" smtClean="0"/>
              <a:t>Электронды</a:t>
            </a:r>
            <a:r>
              <a:rPr lang="ru-RU" dirty="0" smtClean="0"/>
              <a:t> </a:t>
            </a:r>
            <a:r>
              <a:rPr lang="ru-RU" dirty="0" err="1" smtClean="0"/>
              <a:t>кітаптардың қолданылу жарамдылығы ұзақ.</a:t>
            </a:r>
            <a:r>
              <a:rPr lang="ru-RU" dirty="0" smtClean="0"/>
              <a:t>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143372" y="1071546"/>
          <a:ext cx="4805388" cy="459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Кітап нарығының ғылым, технология және медицинасы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hp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33" y="1500174"/>
            <a:ext cx="8903349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0010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</a:rPr>
              <a:t>Кітаптың әртүрлі үлгілері: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Монография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•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автор,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жоғарғы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сапа,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ұзақ мерзім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қолданылу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Жинақ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бөлімдердің бірнеше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авторлары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қысқа мерзім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қолдану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Конференция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материалдары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• Конференция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материалдары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конференцияда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көрсетілген баяндамалардың жиынтығы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қысқа мерзім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қолдану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Оқулықтар және оқу құралдары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Жоғарғы білім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жүйесі шеңберіндегі нақты курстар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үшін жазылған: қолданылудың жоғарғы деңгейі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Анықтамалық басылымдар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энциклопедиялар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анықтамалар немесе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атластар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 жан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жақты: үшінші ретті әдебиет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Әліпби форматында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шығарылады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857232"/>
            <a:ext cx="5715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үшін ерекше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үлгілері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SpringerBriefs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www.springer.com/briefs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Зерттеулерді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жариялау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үшін ерекше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формат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мақаладан ұзағырақ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кітаптан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қысқарақ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50-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125-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ке дейіңгі беттер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Жариялаулар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тақырыптық салаларда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ұйымдастырылған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SpringerReference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www.springerreference.com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Динамикалық тұғырнама жаңғыртуларымен,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Wikipedia 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тәрізді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Қорытынды ақпараттық жұмыс SpringerLink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те жарияланады және кітаптарға басылым түрінде қолжетімді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42"/>
            <a:ext cx="1785950" cy="271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14752"/>
            <a:ext cx="1785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729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Ашық қолжетімділікке сұрақтарыңыз бар ма?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Кітап жариялымы жөнінде сұрақтарыңыз бар ма?</vt:lpstr>
      <vt:lpstr>Назарларыңызға рахмет!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41</cp:revision>
  <dcterms:created xsi:type="dcterms:W3CDTF">2013-10-29T13:48:57Z</dcterms:created>
  <dcterms:modified xsi:type="dcterms:W3CDTF">2022-10-13T11:28:36Z</dcterms:modified>
</cp:coreProperties>
</file>